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71" r:id="rId2"/>
    <p:sldId id="301" r:id="rId3"/>
    <p:sldId id="325" r:id="rId4"/>
    <p:sldId id="306" r:id="rId5"/>
    <p:sldId id="323" r:id="rId6"/>
    <p:sldId id="326" r:id="rId7"/>
    <p:sldId id="327" r:id="rId8"/>
    <p:sldId id="324" r:id="rId9"/>
    <p:sldId id="32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FF0000"/>
    <a:srgbClr val="CE00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7445" autoAdjust="0"/>
  </p:normalViewPr>
  <p:slideViewPr>
    <p:cSldViewPr snapToGrid="0">
      <p:cViewPr varScale="1">
        <p:scale>
          <a:sx n="75" d="100"/>
          <a:sy n="75" d="100"/>
        </p:scale>
        <p:origin x="1694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C2C512-641E-46BA-845A-A1B11B999BAE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DBC28-A2D0-45B2-B007-8BAB1C9C3D4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2502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BDBC28-A2D0-45B2-B007-8BAB1C9C3D47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0803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pic>
        <p:nvPicPr>
          <p:cNvPr id="2" name="Picture 1" descr="RU_SHIELD_SIG_ST_PMS186_100K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00" y="300803"/>
            <a:ext cx="4305300" cy="1277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85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E23BF7-9F5A-9E42-B502-689AC6A1E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98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44830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A2D79-D5B9-9E44-BC26-5C4012EF6E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1527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88343-B159-074D-B355-B61FD1A20D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22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Pr>
        <a:gradFill flip="none" rotWithShape="1">
          <a:gsLst>
            <a:gs pos="0">
              <a:srgbClr val="FF0000">
                <a:lumMod val="100000"/>
              </a:srgbClr>
            </a:gs>
            <a:gs pos="93000">
              <a:schemeClr val="bg1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24AE8-78F8-144E-A4FE-553D35E59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83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DA8B8-D04C-214E-83CE-5B60915F9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6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261A5-F588-D34E-A84B-E514DA90C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49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C725B-9C86-6E43-AAF9-1A329DDB2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2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A03EE-8AFD-D547-9E71-0BD0BE6F93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54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1F1C61-654F-EF4C-B7CF-635108DFC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97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5825F-7512-8045-B403-CF218AA20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58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>
                <a:lumMod val="100000"/>
              </a:srgbClr>
            </a:gs>
            <a:gs pos="15000">
              <a:schemeClr val="bg1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8229600" cy="453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cs typeface="Geneva" charset="0"/>
              </a:defRPr>
            </a:lvl1pPr>
          </a:lstStyle>
          <a:p>
            <a:pPr>
              <a:defRPr/>
            </a:pPr>
            <a:fld id="{94F06B10-230A-2842-997C-D8605B5277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558800"/>
            <a:ext cx="9144000" cy="6350"/>
          </a:xfrm>
          <a:prstGeom prst="line">
            <a:avLst/>
          </a:prstGeom>
          <a:ln w="317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RU_SHIELD_LOGOTYPE_CMYK_K.eps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69" y="76200"/>
            <a:ext cx="1589962" cy="431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ヒラギノ角ゴ Pro W3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ヒラギノ角ゴ Pro W3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2"/>
          </a:solidFill>
          <a:latin typeface="+mn-lt"/>
          <a:ea typeface="ヒラギノ角ゴ Pro W3" charset="0"/>
          <a:cs typeface="Geneva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  <a:ea typeface="Geneva" charset="0"/>
          <a:cs typeface="Geneva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  <a:ea typeface="Geneva" charset="0"/>
          <a:cs typeface="Geneva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2"/>
          </a:solidFill>
          <a:latin typeface="+mn-lt"/>
          <a:ea typeface="Geneva" charset="0"/>
          <a:cs typeface="Geneva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rgbClr val="5F5F5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12F9DA48-60C1-44B7-B5A4-4BBE25D466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3535" y="3743325"/>
            <a:ext cx="6463665" cy="1935480"/>
          </a:xfrm>
        </p:spPr>
        <p:txBody>
          <a:bodyPr/>
          <a:lstStyle/>
          <a:p>
            <a:pPr algn="r"/>
            <a:r>
              <a:rPr lang="en-US" sz="1800" i="1" dirty="0"/>
              <a:t>by Nuriddin </a:t>
            </a:r>
            <a:r>
              <a:rPr lang="en-US" sz="1800" i="1" dirty="0" err="1"/>
              <a:t>Tojiboyev</a:t>
            </a:r>
            <a:endParaRPr lang="en-US" sz="1800" i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9CC5459-D592-410B-BB30-C78453132F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60" y="2054225"/>
            <a:ext cx="8275320" cy="1470025"/>
          </a:xfrm>
        </p:spPr>
        <p:txBody>
          <a:bodyPr/>
          <a:lstStyle/>
          <a:p>
            <a:r>
              <a:rPr lang="en-US" sz="3200" dirty="0"/>
              <a:t>Automating the Repetitive Routines</a:t>
            </a:r>
          </a:p>
        </p:txBody>
      </p:sp>
    </p:spTree>
    <p:extLst>
      <p:ext uri="{BB962C8B-B14F-4D97-AF65-F5344CB8AC3E}">
        <p14:creationId xmlns:p14="http://schemas.microsoft.com/office/powerpoint/2010/main" val="440969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3A3C4-450E-4786-8AFE-6426AB14D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7136296" cy="602974"/>
          </a:xfrm>
        </p:spPr>
        <p:txBody>
          <a:bodyPr/>
          <a:lstStyle/>
          <a:p>
            <a:r>
              <a:rPr lang="en-US" sz="2000" b="1" dirty="0"/>
              <a:t>Automation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10F6C6-58AE-4560-8A31-086595820D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DF4C306-719A-4249-B432-E32C3CC4F11F}"/>
              </a:ext>
            </a:extLst>
          </p:cNvPr>
          <p:cNvGrpSpPr/>
          <p:nvPr/>
        </p:nvGrpSpPr>
        <p:grpSpPr>
          <a:xfrm>
            <a:off x="2127339" y="1368899"/>
            <a:ext cx="4678225" cy="4249409"/>
            <a:chOff x="2127339" y="1368899"/>
            <a:chExt cx="4678225" cy="4249409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EFE0AD1-29FD-4FE7-8DF5-819ADA1D8774}"/>
                </a:ext>
              </a:extLst>
            </p:cNvPr>
            <p:cNvSpPr/>
            <p:nvPr/>
          </p:nvSpPr>
          <p:spPr>
            <a:xfrm>
              <a:off x="5229700" y="3782097"/>
              <a:ext cx="1575864" cy="60297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Standardized Data Formats</a:t>
              </a:r>
            </a:p>
          </p:txBody>
        </p:sp>
        <p:sp>
          <p:nvSpPr>
            <p:cNvPr id="27" name="Arrow: Down 26">
              <a:extLst>
                <a:ext uri="{FF2B5EF4-FFF2-40B4-BE49-F238E27FC236}">
                  <a16:creationId xmlns:a16="http://schemas.microsoft.com/office/drawing/2014/main" id="{7CD73BC7-87B0-4EC4-9973-6A0FB13389CC}"/>
                </a:ext>
              </a:extLst>
            </p:cNvPr>
            <p:cNvSpPr/>
            <p:nvPr/>
          </p:nvSpPr>
          <p:spPr>
            <a:xfrm>
              <a:off x="2783190" y="3225290"/>
              <a:ext cx="264161" cy="495091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110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23309CF7-1C4A-4144-9CE4-14F04756333B}"/>
                </a:ext>
              </a:extLst>
            </p:cNvPr>
            <p:cNvSpPr/>
            <p:nvPr/>
          </p:nvSpPr>
          <p:spPr>
            <a:xfrm>
              <a:off x="2127339" y="3782096"/>
              <a:ext cx="1575864" cy="60297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Defined Tasks of the Routine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95C89336-FFED-4B96-9C7C-D88D0D5926EF}"/>
                </a:ext>
              </a:extLst>
            </p:cNvPr>
            <p:cNvSpPr/>
            <p:nvPr/>
          </p:nvSpPr>
          <p:spPr>
            <a:xfrm>
              <a:off x="3607719" y="5015334"/>
              <a:ext cx="1766124" cy="60297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Automated Work Routines</a:t>
              </a:r>
            </a:p>
          </p:txBody>
        </p:sp>
        <p:sp>
          <p:nvSpPr>
            <p:cNvPr id="30" name="Arrow: Down 29">
              <a:extLst>
                <a:ext uri="{FF2B5EF4-FFF2-40B4-BE49-F238E27FC236}">
                  <a16:creationId xmlns:a16="http://schemas.microsoft.com/office/drawing/2014/main" id="{7B6D780E-E617-4771-AB4E-357F5876214B}"/>
                </a:ext>
              </a:extLst>
            </p:cNvPr>
            <p:cNvSpPr/>
            <p:nvPr/>
          </p:nvSpPr>
          <p:spPr>
            <a:xfrm rot="3197944">
              <a:off x="3354822" y="1971413"/>
              <a:ext cx="276728" cy="569984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1100"/>
            </a:p>
          </p:txBody>
        </p:sp>
        <p:sp>
          <p:nvSpPr>
            <p:cNvPr id="31" name="Arrow: Left-Right 30">
              <a:extLst>
                <a:ext uri="{FF2B5EF4-FFF2-40B4-BE49-F238E27FC236}">
                  <a16:creationId xmlns:a16="http://schemas.microsoft.com/office/drawing/2014/main" id="{50C2ADF2-4E04-4537-964D-70B0525A298B}"/>
                </a:ext>
              </a:extLst>
            </p:cNvPr>
            <p:cNvSpPr/>
            <p:nvPr/>
          </p:nvSpPr>
          <p:spPr>
            <a:xfrm>
              <a:off x="3844131" y="3865078"/>
              <a:ext cx="1276787" cy="437009"/>
            </a:xfrm>
            <a:prstGeom prst="leftRight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E8D91B88-234A-47A8-83DD-65AB30D17D4A}"/>
                </a:ext>
              </a:extLst>
            </p:cNvPr>
            <p:cNvSpPr/>
            <p:nvPr/>
          </p:nvSpPr>
          <p:spPr>
            <a:xfrm>
              <a:off x="3804375" y="1368899"/>
              <a:ext cx="1293300" cy="60297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Work Routine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18C95AA-534B-4941-AE61-6AED7BA2A705}"/>
                </a:ext>
              </a:extLst>
            </p:cNvPr>
            <p:cNvSpPr/>
            <p:nvPr/>
          </p:nvSpPr>
          <p:spPr>
            <a:xfrm>
              <a:off x="5229700" y="2588243"/>
              <a:ext cx="1575864" cy="60297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Data Needs of Routine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FFA36F0E-54F0-46F6-951D-13372504241A}"/>
                </a:ext>
              </a:extLst>
            </p:cNvPr>
            <p:cNvSpPr/>
            <p:nvPr/>
          </p:nvSpPr>
          <p:spPr>
            <a:xfrm>
              <a:off x="2127339" y="2588243"/>
              <a:ext cx="1575864" cy="60297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Steps of Routine</a:t>
              </a:r>
            </a:p>
          </p:txBody>
        </p:sp>
        <p:sp>
          <p:nvSpPr>
            <p:cNvPr id="15" name="Arrow: Down 14">
              <a:extLst>
                <a:ext uri="{FF2B5EF4-FFF2-40B4-BE49-F238E27FC236}">
                  <a16:creationId xmlns:a16="http://schemas.microsoft.com/office/drawing/2014/main" id="{FE06294F-4D67-4362-82E8-883E29FE4F23}"/>
                </a:ext>
              </a:extLst>
            </p:cNvPr>
            <p:cNvSpPr/>
            <p:nvPr/>
          </p:nvSpPr>
          <p:spPr>
            <a:xfrm>
              <a:off x="5885551" y="3225290"/>
              <a:ext cx="264161" cy="495091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1100"/>
            </a:p>
          </p:txBody>
        </p:sp>
        <p:sp>
          <p:nvSpPr>
            <p:cNvPr id="18" name="Arrow: Down 17">
              <a:extLst>
                <a:ext uri="{FF2B5EF4-FFF2-40B4-BE49-F238E27FC236}">
                  <a16:creationId xmlns:a16="http://schemas.microsoft.com/office/drawing/2014/main" id="{38CB7AB4-F9FC-41E5-B537-153480A66701}"/>
                </a:ext>
              </a:extLst>
            </p:cNvPr>
            <p:cNvSpPr/>
            <p:nvPr/>
          </p:nvSpPr>
          <p:spPr>
            <a:xfrm rot="18420000">
              <a:off x="5270815" y="1964942"/>
              <a:ext cx="276728" cy="569984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1100"/>
            </a:p>
          </p:txBody>
        </p:sp>
        <p:sp>
          <p:nvSpPr>
            <p:cNvPr id="19" name="Arrow: Down 18">
              <a:extLst>
                <a:ext uri="{FF2B5EF4-FFF2-40B4-BE49-F238E27FC236}">
                  <a16:creationId xmlns:a16="http://schemas.microsoft.com/office/drawing/2014/main" id="{F1867BEB-0427-4E8B-9F0A-E55B3115C920}"/>
                </a:ext>
              </a:extLst>
            </p:cNvPr>
            <p:cNvSpPr/>
            <p:nvPr/>
          </p:nvSpPr>
          <p:spPr>
            <a:xfrm rot="3197944">
              <a:off x="5235479" y="4440045"/>
              <a:ext cx="276728" cy="569984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1100"/>
            </a:p>
          </p:txBody>
        </p:sp>
        <p:sp>
          <p:nvSpPr>
            <p:cNvPr id="20" name="Arrow: Down 19">
              <a:extLst>
                <a:ext uri="{FF2B5EF4-FFF2-40B4-BE49-F238E27FC236}">
                  <a16:creationId xmlns:a16="http://schemas.microsoft.com/office/drawing/2014/main" id="{740A7765-AC6D-4667-8605-B7E82258D2BA}"/>
                </a:ext>
              </a:extLst>
            </p:cNvPr>
            <p:cNvSpPr/>
            <p:nvPr/>
          </p:nvSpPr>
          <p:spPr>
            <a:xfrm rot="18420000">
              <a:off x="3469355" y="4439289"/>
              <a:ext cx="276728" cy="569984"/>
            </a:xfrm>
            <a:prstGeom prst="downArrow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vert="vert" rtlCol="0" anchor="ctr"/>
            <a:lstStyle/>
            <a:p>
              <a:pPr algn="ctr"/>
              <a:endParaRPr lang="en-US" sz="1100"/>
            </a:p>
          </p:txBody>
        </p:sp>
      </p:grpSp>
    </p:spTree>
    <p:extLst>
      <p:ext uri="{BB962C8B-B14F-4D97-AF65-F5344CB8AC3E}">
        <p14:creationId xmlns:p14="http://schemas.microsoft.com/office/powerpoint/2010/main" val="1814251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4544A-5BD2-464C-851F-13336FABC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9762"/>
            <a:ext cx="8229600" cy="808038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b="1" dirty="0"/>
              <a:t>Excel Macros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C70DB3-FA29-4079-8B9C-D299532329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3DA26B0-EE14-4BCC-862B-CEE83389006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8333" b="6642"/>
          <a:stretch/>
        </p:blipFill>
        <p:spPr>
          <a:xfrm>
            <a:off x="1066800" y="1334770"/>
            <a:ext cx="6553200" cy="4801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678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4544A-5BD2-464C-851F-13336FABC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9762"/>
            <a:ext cx="8229600" cy="808038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b="1" dirty="0"/>
              <a:t>Excel Macros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F2422-AB59-4335-8DF5-79C24A9E9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79880"/>
            <a:ext cx="8371840" cy="274982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Easy to use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Very strict table format requirements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Confined to Excel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C70DB3-FA29-4079-8B9C-D299532329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94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4544A-5BD2-464C-851F-13336FABC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9762"/>
            <a:ext cx="8229600" cy="808038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b="1" dirty="0"/>
              <a:t>Pandas Library of Python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C70DB3-FA29-4079-8B9C-D299532329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680E25-A7A9-4A8E-8262-59E9A4E3B0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481" r="16555"/>
          <a:stretch/>
        </p:blipFill>
        <p:spPr>
          <a:xfrm>
            <a:off x="904240" y="1447800"/>
            <a:ext cx="7630160" cy="4552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208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4544A-5BD2-464C-851F-13336FABC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9762"/>
            <a:ext cx="8229600" cy="808038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b="1" dirty="0"/>
              <a:t>Pandas Library of Python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F2422-AB59-4335-8DF5-79C24A9E9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79880"/>
            <a:ext cx="8371840" cy="274982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Requires programming knowledge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Less strict table format requirement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Confined to programming language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C70DB3-FA29-4079-8B9C-D299532329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9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4544A-5BD2-464C-851F-13336FABC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9762"/>
            <a:ext cx="8229600" cy="808038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b="1" dirty="0" err="1"/>
              <a:t>UiPath</a:t>
            </a:r>
            <a:r>
              <a:rPr lang="en-US" sz="2400" b="1" dirty="0"/>
              <a:t> – Robotic Process Automation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C70DB3-FA29-4079-8B9C-D299532329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88200D-DAED-42F1-B9CD-3A9D9E316C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1333" b="11580"/>
          <a:stretch/>
        </p:blipFill>
        <p:spPr>
          <a:xfrm>
            <a:off x="975360" y="1365250"/>
            <a:ext cx="7193280" cy="4547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406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4544A-5BD2-464C-851F-13336FABC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39762"/>
            <a:ext cx="8229600" cy="808038"/>
          </a:xfrm>
          <a:noFill/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400" b="1" dirty="0" err="1"/>
              <a:t>UiPath</a:t>
            </a:r>
            <a:r>
              <a:rPr lang="en-US" sz="2400" b="1" dirty="0"/>
              <a:t> – Robotic Process Automation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F2422-AB59-4335-8DF5-79C24A9E9C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79880"/>
            <a:ext cx="8371840" cy="274982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000" dirty="0"/>
              <a:t>Requires some training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Strict table format requirement</a:t>
            </a:r>
          </a:p>
          <a:p>
            <a:pPr>
              <a:lnSpc>
                <a:spcPct val="150000"/>
              </a:lnSpc>
            </a:pPr>
            <a:r>
              <a:rPr lang="en-US" sz="2000" dirty="0"/>
              <a:t>Can be used any application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C70DB3-FA29-4079-8B9C-D299532329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95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3420F2-9162-429B-9EF9-B2671E4130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488343-B159-074D-B355-B61FD1A20D5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1026" name="Picture 2" descr="Image result for ppt thank you  code">
            <a:extLst>
              <a:ext uri="{FF2B5EF4-FFF2-40B4-BE49-F238E27FC236}">
                <a16:creationId xmlns:a16="http://schemas.microsoft.com/office/drawing/2014/main" id="{8912B704-6852-44A0-81DD-D87392AA4A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07" b="4762"/>
          <a:stretch/>
        </p:blipFill>
        <p:spPr bwMode="auto">
          <a:xfrm>
            <a:off x="954156" y="864704"/>
            <a:ext cx="7235687" cy="4641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163635"/>
      </p:ext>
    </p:extLst>
  </p:cSld>
  <p:clrMapOvr>
    <a:masterClrMapping/>
  </p:clrMapOvr>
</p:sld>
</file>

<file path=ppt/theme/theme1.xml><?xml version="1.0" encoding="utf-8"?>
<a:theme xmlns:a="http://schemas.openxmlformats.org/drawingml/2006/main" name="RU_template_SHIELD_RBHS">
  <a:themeElements>
    <a:clrScheme name="RU_Template_Verdana_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RU_Template_Verdana_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U_Template_Verdana_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U_Template_Verdana_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U_Template_Verdana_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9730</TotalTime>
  <Words>94</Words>
  <Application>Microsoft Office PowerPoint</Application>
  <PresentationFormat>On-screen Show (4:3)</PresentationFormat>
  <Paragraphs>33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RU_template_SHIELD_RBHS</vt:lpstr>
      <vt:lpstr>Automating the Repetitive Routines</vt:lpstr>
      <vt:lpstr>Automation</vt:lpstr>
      <vt:lpstr>Excel Macros</vt:lpstr>
      <vt:lpstr>Excel Macros</vt:lpstr>
      <vt:lpstr>Pandas Library of Python</vt:lpstr>
      <vt:lpstr>Pandas Library of Python</vt:lpstr>
      <vt:lpstr>UiPath – Robotic Process Automation</vt:lpstr>
      <vt:lpstr>UiPath – Robotic Process Automation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Sheng-Feng Hsieh</dc:creator>
  <cp:lastModifiedBy>natojiboyev@outlook.com</cp:lastModifiedBy>
  <cp:revision>1377</cp:revision>
  <cp:lastPrinted>2015-10-16T14:09:02Z</cp:lastPrinted>
  <dcterms:created xsi:type="dcterms:W3CDTF">2017-09-07T22:19:16Z</dcterms:created>
  <dcterms:modified xsi:type="dcterms:W3CDTF">2018-12-12T02:21:53Z</dcterms:modified>
</cp:coreProperties>
</file>